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60" r:id="rId4"/>
    <p:sldId id="377" r:id="rId5"/>
    <p:sldId id="403" r:id="rId6"/>
    <p:sldId id="406" r:id="rId7"/>
    <p:sldId id="407" r:id="rId8"/>
    <p:sldId id="408" r:id="rId9"/>
    <p:sldId id="489" r:id="rId10"/>
    <p:sldId id="409" r:id="rId11"/>
    <p:sldId id="410" r:id="rId12"/>
    <p:sldId id="411" r:id="rId13"/>
    <p:sldId id="490" r:id="rId14"/>
    <p:sldId id="491" r:id="rId15"/>
    <p:sldId id="494" r:id="rId16"/>
    <p:sldId id="495" r:id="rId17"/>
    <p:sldId id="497" r:id="rId18"/>
    <p:sldId id="498" r:id="rId19"/>
    <p:sldId id="499" r:id="rId20"/>
    <p:sldId id="500" r:id="rId21"/>
    <p:sldId id="501" r:id="rId22"/>
    <p:sldId id="496" r:id="rId23"/>
    <p:sldId id="274" r:id="rId24"/>
    <p:sldId id="298" r:id="rId25"/>
    <p:sldId id="29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DD2E72B0-A6A1-4602-B25C-C7391D97F852}"/>
    <pc:docChg chg="modSld">
      <pc:chgData name="Wittman, Barry" userId="bff186cd-6ce8-41ba-8e8c-e85cdef216de" providerId="ADAL" clId="{DD2E72B0-A6A1-4602-B25C-C7391D97F852}" dt="2025-01-21T20:36:27.950" v="18" actId="20577"/>
      <pc:docMkLst>
        <pc:docMk/>
      </pc:docMkLst>
      <pc:sldChg chg="modSp">
        <pc:chgData name="Wittman, Barry" userId="bff186cd-6ce8-41ba-8e8c-e85cdef216de" providerId="ADAL" clId="{DD2E72B0-A6A1-4602-B25C-C7391D97F852}" dt="2025-01-21T20:36:27.950" v="18" actId="20577"/>
        <pc:sldMkLst>
          <pc:docMk/>
          <pc:sldMk cId="1229250871" sldId="496"/>
        </pc:sldMkLst>
        <pc:spChg chg="mod">
          <ac:chgData name="Wittman, Barry" userId="bff186cd-6ce8-41ba-8e8c-e85cdef216de" providerId="ADAL" clId="{DD2E72B0-A6A1-4602-B25C-C7391D97F852}" dt="2025-01-21T20:36:27.950" v="18" actId="20577"/>
          <ac:spMkLst>
            <pc:docMk/>
            <pc:sldMk cId="1229250871" sldId="496"/>
            <ac:spMk id="2" creationId="{C2857085-55E8-4439-BBA0-37464FA0AA2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CA847-0F91-430F-81E6-7C4B711945B6}" type="doc">
      <dgm:prSet loTypeId="urn:microsoft.com/office/officeart/2005/8/layout/process1" loCatId="process" qsTypeId="urn:microsoft.com/office/officeart/2005/8/quickstyle/simple4" qsCatId="simple" csTypeId="urn:microsoft.com/office/officeart/2005/8/colors/colorful1" csCatId="colorful" phldr="1"/>
      <dgm:spPr/>
    </dgm:pt>
    <dgm:pt modelId="{3562C760-958D-4F47-82E6-EF65C9B30FC2}">
      <dgm:prSet phldrT="[Text]"/>
      <dgm:spPr/>
      <dgm:t>
        <a:bodyPr/>
        <a:lstStyle/>
        <a:p>
          <a:r>
            <a:rPr lang="en-US" dirty="0"/>
            <a:t>Process executes </a:t>
          </a:r>
          <a:r>
            <a:rPr lang="en-US" b="1" dirty="0" err="1">
              <a:latin typeface="Courier New" panose="02070309020205020404" pitchFamily="49" charset="0"/>
              <a:cs typeface="Courier New" panose="02070309020205020404" pitchFamily="49" charset="0"/>
            </a:rPr>
            <a:t>syscall</a:t>
          </a:r>
          <a:r>
            <a:rPr lang="en-US" dirty="0"/>
            <a:t> to switch to kernel mode</a:t>
          </a:r>
        </a:p>
      </dgm:t>
    </dgm:pt>
    <dgm:pt modelId="{59B8E83A-733F-4A87-9F45-72FE46EB5295}" type="parTrans" cxnId="{66B926A4-49D0-4BD8-A3A5-587CC694FEC0}">
      <dgm:prSet/>
      <dgm:spPr/>
      <dgm:t>
        <a:bodyPr/>
        <a:lstStyle/>
        <a:p>
          <a:endParaRPr lang="en-US"/>
        </a:p>
      </dgm:t>
    </dgm:pt>
    <dgm:pt modelId="{6D43759C-2A67-475A-B92D-27F18EEF8441}" type="sibTrans" cxnId="{66B926A4-49D0-4BD8-A3A5-587CC694FEC0}">
      <dgm:prSet/>
      <dgm:spPr/>
      <dgm:t>
        <a:bodyPr/>
        <a:lstStyle/>
        <a:p>
          <a:endParaRPr lang="en-US"/>
        </a:p>
      </dgm:t>
    </dgm:pt>
    <dgm:pt modelId="{9DEC25D0-2523-4342-A6CB-6546926CEF77}">
      <dgm:prSet phldrT="[Text]"/>
      <dgm:spPr/>
      <dgm:t>
        <a:bodyPr/>
        <a:lstStyle/>
        <a:p>
          <a:r>
            <a:rPr lang="en-US" dirty="0"/>
            <a:t>Save register values into Process A's data block</a:t>
          </a:r>
        </a:p>
      </dgm:t>
    </dgm:pt>
    <dgm:pt modelId="{DDE2AB6A-6716-4394-83E0-E56C4D39C4A4}" type="parTrans" cxnId="{CDAFBB1F-DDA1-4D88-8EB9-132E4A5B682B}">
      <dgm:prSet/>
      <dgm:spPr/>
      <dgm:t>
        <a:bodyPr/>
        <a:lstStyle/>
        <a:p>
          <a:endParaRPr lang="en-US"/>
        </a:p>
      </dgm:t>
    </dgm:pt>
    <dgm:pt modelId="{70EE996C-3CA3-45D9-AD28-6AC64E184C9E}" type="sibTrans" cxnId="{CDAFBB1F-DDA1-4D88-8EB9-132E4A5B682B}">
      <dgm:prSet/>
      <dgm:spPr/>
      <dgm:t>
        <a:bodyPr/>
        <a:lstStyle/>
        <a:p>
          <a:endParaRPr lang="en-US"/>
        </a:p>
      </dgm:t>
    </dgm:pt>
    <dgm:pt modelId="{D79D0152-FD50-4058-96FA-0AD99358C72E}">
      <dgm:prSet phldrT="[Text]"/>
      <dgm:spPr/>
      <dgm:t>
        <a:bodyPr/>
        <a:lstStyle/>
        <a:p>
          <a:r>
            <a:rPr lang="en-US" dirty="0"/>
            <a:t>Change to Process B's virtual memory</a:t>
          </a:r>
        </a:p>
      </dgm:t>
    </dgm:pt>
    <dgm:pt modelId="{C27AD2B5-70D4-4A25-9717-B98B99A7BBEB}" type="parTrans" cxnId="{EAC8E05B-4A67-4E0E-948B-7E48CE688082}">
      <dgm:prSet/>
      <dgm:spPr/>
      <dgm:t>
        <a:bodyPr/>
        <a:lstStyle/>
        <a:p>
          <a:endParaRPr lang="en-US"/>
        </a:p>
      </dgm:t>
    </dgm:pt>
    <dgm:pt modelId="{C4EB8E52-2B5D-493B-BE74-12A2D7643007}" type="sibTrans" cxnId="{EAC8E05B-4A67-4E0E-948B-7E48CE688082}">
      <dgm:prSet/>
      <dgm:spPr/>
      <dgm:t>
        <a:bodyPr/>
        <a:lstStyle/>
        <a:p>
          <a:endParaRPr lang="en-US"/>
        </a:p>
      </dgm:t>
    </dgm:pt>
    <dgm:pt modelId="{366C5C5A-D3F2-4107-B317-3A22D71EEF8B}">
      <dgm:prSet phldrT="[Text]"/>
      <dgm:spPr/>
      <dgm:t>
        <a:bodyPr/>
        <a:lstStyle/>
        <a:p>
          <a:r>
            <a:rPr lang="en-US" dirty="0"/>
            <a:t>Restore register values from Process B's data block</a:t>
          </a:r>
        </a:p>
      </dgm:t>
    </dgm:pt>
    <dgm:pt modelId="{02D622C0-CD06-4948-80A2-B4C4BED9C263}" type="parTrans" cxnId="{789ADC5E-213E-43BE-81CA-43534709CA62}">
      <dgm:prSet/>
      <dgm:spPr/>
      <dgm:t>
        <a:bodyPr/>
        <a:lstStyle/>
        <a:p>
          <a:endParaRPr lang="en-US"/>
        </a:p>
      </dgm:t>
    </dgm:pt>
    <dgm:pt modelId="{A88194B2-FC97-4EB4-8F34-A7E25574F63B}" type="sibTrans" cxnId="{789ADC5E-213E-43BE-81CA-43534709CA62}">
      <dgm:prSet/>
      <dgm:spPr/>
      <dgm:t>
        <a:bodyPr/>
        <a:lstStyle/>
        <a:p>
          <a:endParaRPr lang="en-US"/>
        </a:p>
      </dgm:t>
    </dgm:pt>
    <dgm:pt modelId="{15103D8B-10A8-4BFE-A034-84D38CFBB6B2}">
      <dgm:prSet phldrT="[Text]"/>
      <dgm:spPr/>
      <dgm:t>
        <a:bodyPr/>
        <a:lstStyle/>
        <a:p>
          <a:r>
            <a:rPr lang="en-US" dirty="0"/>
            <a:t>Kernel executes </a:t>
          </a:r>
          <a:r>
            <a:rPr lang="en-US" b="1" dirty="0" err="1">
              <a:latin typeface="Courier New" panose="02070309020205020404" pitchFamily="49" charset="0"/>
              <a:cs typeface="Courier New" panose="02070309020205020404" pitchFamily="49" charset="0"/>
            </a:rPr>
            <a:t>sysret</a:t>
          </a:r>
          <a:r>
            <a:rPr lang="en-US" dirty="0"/>
            <a:t>, returning to user mode</a:t>
          </a:r>
        </a:p>
      </dgm:t>
    </dgm:pt>
    <dgm:pt modelId="{76F4562A-5F4D-47A6-AC5D-1753955CDB9D}" type="parTrans" cxnId="{5119F512-41C3-4009-8A74-F72D57E582D6}">
      <dgm:prSet/>
      <dgm:spPr/>
      <dgm:t>
        <a:bodyPr/>
        <a:lstStyle/>
        <a:p>
          <a:endParaRPr lang="en-US"/>
        </a:p>
      </dgm:t>
    </dgm:pt>
    <dgm:pt modelId="{6621E4D6-4E21-4B72-89E7-276291919398}" type="sibTrans" cxnId="{5119F512-41C3-4009-8A74-F72D57E582D6}">
      <dgm:prSet/>
      <dgm:spPr/>
      <dgm:t>
        <a:bodyPr/>
        <a:lstStyle/>
        <a:p>
          <a:endParaRPr lang="en-US"/>
        </a:p>
      </dgm:t>
    </dgm:pt>
    <dgm:pt modelId="{BAA45F95-3F40-436D-AA60-9E6A8E737772}">
      <dgm:prSet phldrT="[Text]"/>
      <dgm:spPr/>
      <dgm:t>
        <a:bodyPr/>
        <a:lstStyle/>
        <a:p>
          <a:r>
            <a:rPr lang="en-US" dirty="0"/>
            <a:t>Process B resumes executing</a:t>
          </a:r>
        </a:p>
      </dgm:t>
    </dgm:pt>
    <dgm:pt modelId="{7055AEFD-B3D8-4407-BF57-E2F59795DA63}" type="parTrans" cxnId="{CD00F661-3B29-4F3D-AEF5-B368DAB862B1}">
      <dgm:prSet/>
      <dgm:spPr/>
      <dgm:t>
        <a:bodyPr/>
        <a:lstStyle/>
        <a:p>
          <a:endParaRPr lang="en-US"/>
        </a:p>
      </dgm:t>
    </dgm:pt>
    <dgm:pt modelId="{02C3F537-5FB8-4023-9175-1C6E3A90763C}" type="sibTrans" cxnId="{CD00F661-3B29-4F3D-AEF5-B368DAB862B1}">
      <dgm:prSet/>
      <dgm:spPr/>
      <dgm:t>
        <a:bodyPr/>
        <a:lstStyle/>
        <a:p>
          <a:endParaRPr lang="en-US"/>
        </a:p>
      </dgm:t>
    </dgm:pt>
    <dgm:pt modelId="{1721C342-467B-42CC-9DDC-F92E9A5C6764}" type="pres">
      <dgm:prSet presAssocID="{3FCCA847-0F91-430F-81E6-7C4B711945B6}" presName="Name0" presStyleCnt="0">
        <dgm:presLayoutVars>
          <dgm:dir/>
          <dgm:resizeHandles val="exact"/>
        </dgm:presLayoutVars>
      </dgm:prSet>
      <dgm:spPr/>
    </dgm:pt>
    <dgm:pt modelId="{7749F7FF-416F-4A30-B237-D84BF3D66E80}" type="pres">
      <dgm:prSet presAssocID="{3562C760-958D-4F47-82E6-EF65C9B30FC2}" presName="node" presStyleLbl="node1" presStyleIdx="0" presStyleCnt="6">
        <dgm:presLayoutVars>
          <dgm:bulletEnabled val="1"/>
        </dgm:presLayoutVars>
      </dgm:prSet>
      <dgm:spPr/>
    </dgm:pt>
    <dgm:pt modelId="{DA3450FC-B949-43D9-BAF5-52A85832DE19}" type="pres">
      <dgm:prSet presAssocID="{6D43759C-2A67-475A-B92D-27F18EEF8441}" presName="sibTrans" presStyleLbl="sibTrans2D1" presStyleIdx="0" presStyleCnt="5"/>
      <dgm:spPr/>
    </dgm:pt>
    <dgm:pt modelId="{C8E3CE0C-09D1-47A7-9401-C02356DF222B}" type="pres">
      <dgm:prSet presAssocID="{6D43759C-2A67-475A-B92D-27F18EEF8441}" presName="connectorText" presStyleLbl="sibTrans2D1" presStyleIdx="0" presStyleCnt="5"/>
      <dgm:spPr/>
    </dgm:pt>
    <dgm:pt modelId="{45C0E43C-1364-4998-BE1A-007826FBF41A}" type="pres">
      <dgm:prSet presAssocID="{9DEC25D0-2523-4342-A6CB-6546926CEF77}" presName="node" presStyleLbl="node1" presStyleIdx="1" presStyleCnt="6">
        <dgm:presLayoutVars>
          <dgm:bulletEnabled val="1"/>
        </dgm:presLayoutVars>
      </dgm:prSet>
      <dgm:spPr/>
    </dgm:pt>
    <dgm:pt modelId="{74482CD2-81F8-4E67-83CD-527628373865}" type="pres">
      <dgm:prSet presAssocID="{70EE996C-3CA3-45D9-AD28-6AC64E184C9E}" presName="sibTrans" presStyleLbl="sibTrans2D1" presStyleIdx="1" presStyleCnt="5"/>
      <dgm:spPr/>
    </dgm:pt>
    <dgm:pt modelId="{E0DCDAD3-335E-4775-A45B-D8993534CC76}" type="pres">
      <dgm:prSet presAssocID="{70EE996C-3CA3-45D9-AD28-6AC64E184C9E}" presName="connectorText" presStyleLbl="sibTrans2D1" presStyleIdx="1" presStyleCnt="5"/>
      <dgm:spPr/>
    </dgm:pt>
    <dgm:pt modelId="{2F6AEA93-BFDF-42F3-8223-198C8DDE2557}" type="pres">
      <dgm:prSet presAssocID="{D79D0152-FD50-4058-96FA-0AD99358C72E}" presName="node" presStyleLbl="node1" presStyleIdx="2" presStyleCnt="6">
        <dgm:presLayoutVars>
          <dgm:bulletEnabled val="1"/>
        </dgm:presLayoutVars>
      </dgm:prSet>
      <dgm:spPr/>
    </dgm:pt>
    <dgm:pt modelId="{B2BD9F43-9C0C-41CE-A3A8-3B925928D606}" type="pres">
      <dgm:prSet presAssocID="{C4EB8E52-2B5D-493B-BE74-12A2D7643007}" presName="sibTrans" presStyleLbl="sibTrans2D1" presStyleIdx="2" presStyleCnt="5"/>
      <dgm:spPr/>
    </dgm:pt>
    <dgm:pt modelId="{DBE6F890-A109-4BFE-A73A-5A9826D8C429}" type="pres">
      <dgm:prSet presAssocID="{C4EB8E52-2B5D-493B-BE74-12A2D7643007}" presName="connectorText" presStyleLbl="sibTrans2D1" presStyleIdx="2" presStyleCnt="5"/>
      <dgm:spPr/>
    </dgm:pt>
    <dgm:pt modelId="{458B38DD-03E2-48A1-A149-FCD502778C04}" type="pres">
      <dgm:prSet presAssocID="{366C5C5A-D3F2-4107-B317-3A22D71EEF8B}" presName="node" presStyleLbl="node1" presStyleIdx="3" presStyleCnt="6">
        <dgm:presLayoutVars>
          <dgm:bulletEnabled val="1"/>
        </dgm:presLayoutVars>
      </dgm:prSet>
      <dgm:spPr/>
    </dgm:pt>
    <dgm:pt modelId="{EF90B50F-4BA4-4CE2-855E-C2AA6742DC4E}" type="pres">
      <dgm:prSet presAssocID="{A88194B2-FC97-4EB4-8F34-A7E25574F63B}" presName="sibTrans" presStyleLbl="sibTrans2D1" presStyleIdx="3" presStyleCnt="5"/>
      <dgm:spPr/>
    </dgm:pt>
    <dgm:pt modelId="{61299AA8-B8B2-4FF7-9DB4-171C66778F6E}" type="pres">
      <dgm:prSet presAssocID="{A88194B2-FC97-4EB4-8F34-A7E25574F63B}" presName="connectorText" presStyleLbl="sibTrans2D1" presStyleIdx="3" presStyleCnt="5"/>
      <dgm:spPr/>
    </dgm:pt>
    <dgm:pt modelId="{1554B743-574F-454B-A2A2-7BC4AF3CABE4}" type="pres">
      <dgm:prSet presAssocID="{15103D8B-10A8-4BFE-A034-84D38CFBB6B2}" presName="node" presStyleLbl="node1" presStyleIdx="4" presStyleCnt="6">
        <dgm:presLayoutVars>
          <dgm:bulletEnabled val="1"/>
        </dgm:presLayoutVars>
      </dgm:prSet>
      <dgm:spPr/>
    </dgm:pt>
    <dgm:pt modelId="{A5F5E75D-33AB-4DBF-9ABD-30E0AA103026}" type="pres">
      <dgm:prSet presAssocID="{6621E4D6-4E21-4B72-89E7-276291919398}" presName="sibTrans" presStyleLbl="sibTrans2D1" presStyleIdx="4" presStyleCnt="5"/>
      <dgm:spPr/>
    </dgm:pt>
    <dgm:pt modelId="{8E2A3ED6-003B-4002-A8C2-657DBDC67961}" type="pres">
      <dgm:prSet presAssocID="{6621E4D6-4E21-4B72-89E7-276291919398}" presName="connectorText" presStyleLbl="sibTrans2D1" presStyleIdx="4" presStyleCnt="5"/>
      <dgm:spPr/>
    </dgm:pt>
    <dgm:pt modelId="{4C21FB6B-D98F-422A-BE82-2E957559B22E}" type="pres">
      <dgm:prSet presAssocID="{BAA45F95-3F40-436D-AA60-9E6A8E737772}" presName="node" presStyleLbl="node1" presStyleIdx="5" presStyleCnt="6">
        <dgm:presLayoutVars>
          <dgm:bulletEnabled val="1"/>
        </dgm:presLayoutVars>
      </dgm:prSet>
      <dgm:spPr/>
    </dgm:pt>
  </dgm:ptLst>
  <dgm:cxnLst>
    <dgm:cxn modelId="{B30D7508-5D2D-4A41-8734-8FE481758F8F}" type="presOf" srcId="{15103D8B-10A8-4BFE-A034-84D38CFBB6B2}" destId="{1554B743-574F-454B-A2A2-7BC4AF3CABE4}" srcOrd="0" destOrd="0" presId="urn:microsoft.com/office/officeart/2005/8/layout/process1"/>
    <dgm:cxn modelId="{5119F512-41C3-4009-8A74-F72D57E582D6}" srcId="{3FCCA847-0F91-430F-81E6-7C4B711945B6}" destId="{15103D8B-10A8-4BFE-A034-84D38CFBB6B2}" srcOrd="4" destOrd="0" parTransId="{76F4562A-5F4D-47A6-AC5D-1753955CDB9D}" sibTransId="{6621E4D6-4E21-4B72-89E7-276291919398}"/>
    <dgm:cxn modelId="{CDAFBB1F-DDA1-4D88-8EB9-132E4A5B682B}" srcId="{3FCCA847-0F91-430F-81E6-7C4B711945B6}" destId="{9DEC25D0-2523-4342-A6CB-6546926CEF77}" srcOrd="1" destOrd="0" parTransId="{DDE2AB6A-6716-4394-83E0-E56C4D39C4A4}" sibTransId="{70EE996C-3CA3-45D9-AD28-6AC64E184C9E}"/>
    <dgm:cxn modelId="{5C63C927-5F64-43F1-968C-B7BB6D1C9C3F}" type="presOf" srcId="{A88194B2-FC97-4EB4-8F34-A7E25574F63B}" destId="{61299AA8-B8B2-4FF7-9DB4-171C66778F6E}" srcOrd="1" destOrd="0" presId="urn:microsoft.com/office/officeart/2005/8/layout/process1"/>
    <dgm:cxn modelId="{008A8F2A-466E-4AF7-9903-78724E861E16}" type="presOf" srcId="{6621E4D6-4E21-4B72-89E7-276291919398}" destId="{8E2A3ED6-003B-4002-A8C2-657DBDC67961}" srcOrd="1" destOrd="0" presId="urn:microsoft.com/office/officeart/2005/8/layout/process1"/>
    <dgm:cxn modelId="{157EF22F-E96F-404C-B07F-7FB1EFF531CD}" type="presOf" srcId="{6D43759C-2A67-475A-B92D-27F18EEF8441}" destId="{DA3450FC-B949-43D9-BAF5-52A85832DE19}" srcOrd="0" destOrd="0" presId="urn:microsoft.com/office/officeart/2005/8/layout/process1"/>
    <dgm:cxn modelId="{85C5D732-B402-4C6B-ACD5-3C44F1BB78C9}" type="presOf" srcId="{70EE996C-3CA3-45D9-AD28-6AC64E184C9E}" destId="{E0DCDAD3-335E-4775-A45B-D8993534CC76}" srcOrd="1" destOrd="0" presId="urn:microsoft.com/office/officeart/2005/8/layout/process1"/>
    <dgm:cxn modelId="{E5A50738-C259-437A-BA40-6C31401CC771}" type="presOf" srcId="{3FCCA847-0F91-430F-81E6-7C4B711945B6}" destId="{1721C342-467B-42CC-9DDC-F92E9A5C6764}" srcOrd="0" destOrd="0" presId="urn:microsoft.com/office/officeart/2005/8/layout/process1"/>
    <dgm:cxn modelId="{D2ADED3C-598C-483D-8238-396E9BD61DD1}" type="presOf" srcId="{3562C760-958D-4F47-82E6-EF65C9B30FC2}" destId="{7749F7FF-416F-4A30-B237-D84BF3D66E80}" srcOrd="0" destOrd="0" presId="urn:microsoft.com/office/officeart/2005/8/layout/process1"/>
    <dgm:cxn modelId="{EAC8E05B-4A67-4E0E-948B-7E48CE688082}" srcId="{3FCCA847-0F91-430F-81E6-7C4B711945B6}" destId="{D79D0152-FD50-4058-96FA-0AD99358C72E}" srcOrd="2" destOrd="0" parTransId="{C27AD2B5-70D4-4A25-9717-B98B99A7BBEB}" sibTransId="{C4EB8E52-2B5D-493B-BE74-12A2D7643007}"/>
    <dgm:cxn modelId="{CDFECF5C-8ED6-4EF4-857A-3B35A6E3EEC4}" type="presOf" srcId="{A88194B2-FC97-4EB4-8F34-A7E25574F63B}" destId="{EF90B50F-4BA4-4CE2-855E-C2AA6742DC4E}" srcOrd="0" destOrd="0" presId="urn:microsoft.com/office/officeart/2005/8/layout/process1"/>
    <dgm:cxn modelId="{789ADC5E-213E-43BE-81CA-43534709CA62}" srcId="{3FCCA847-0F91-430F-81E6-7C4B711945B6}" destId="{366C5C5A-D3F2-4107-B317-3A22D71EEF8B}" srcOrd="3" destOrd="0" parTransId="{02D622C0-CD06-4948-80A2-B4C4BED9C263}" sibTransId="{A88194B2-FC97-4EB4-8F34-A7E25574F63B}"/>
    <dgm:cxn modelId="{CD00F661-3B29-4F3D-AEF5-B368DAB862B1}" srcId="{3FCCA847-0F91-430F-81E6-7C4B711945B6}" destId="{BAA45F95-3F40-436D-AA60-9E6A8E737772}" srcOrd="5" destOrd="0" parTransId="{7055AEFD-B3D8-4407-BF57-E2F59795DA63}" sibTransId="{02C3F537-5FB8-4023-9175-1C6E3A90763C}"/>
    <dgm:cxn modelId="{A7C42048-D1E3-4787-8D11-EAFBA6184F86}" type="presOf" srcId="{C4EB8E52-2B5D-493B-BE74-12A2D7643007}" destId="{DBE6F890-A109-4BFE-A73A-5A9826D8C429}" srcOrd="1" destOrd="0" presId="urn:microsoft.com/office/officeart/2005/8/layout/process1"/>
    <dgm:cxn modelId="{EED40D5A-2F56-4EC6-8478-664D86422EEA}" type="presOf" srcId="{9DEC25D0-2523-4342-A6CB-6546926CEF77}" destId="{45C0E43C-1364-4998-BE1A-007826FBF41A}" srcOrd="0" destOrd="0" presId="urn:microsoft.com/office/officeart/2005/8/layout/process1"/>
    <dgm:cxn modelId="{0EBA1F80-CC67-407E-8FFF-9879A14B5B7A}" type="presOf" srcId="{C4EB8E52-2B5D-493B-BE74-12A2D7643007}" destId="{B2BD9F43-9C0C-41CE-A3A8-3B925928D606}" srcOrd="0" destOrd="0" presId="urn:microsoft.com/office/officeart/2005/8/layout/process1"/>
    <dgm:cxn modelId="{468F9096-9826-4D9F-97D4-E470C012B4B7}" type="presOf" srcId="{70EE996C-3CA3-45D9-AD28-6AC64E184C9E}" destId="{74482CD2-81F8-4E67-83CD-527628373865}" srcOrd="0" destOrd="0" presId="urn:microsoft.com/office/officeart/2005/8/layout/process1"/>
    <dgm:cxn modelId="{66B926A4-49D0-4BD8-A3A5-587CC694FEC0}" srcId="{3FCCA847-0F91-430F-81E6-7C4B711945B6}" destId="{3562C760-958D-4F47-82E6-EF65C9B30FC2}" srcOrd="0" destOrd="0" parTransId="{59B8E83A-733F-4A87-9F45-72FE46EB5295}" sibTransId="{6D43759C-2A67-475A-B92D-27F18EEF8441}"/>
    <dgm:cxn modelId="{6FBEF0B5-FB28-4D5A-8ADB-B96C0C4D2262}" type="presOf" srcId="{BAA45F95-3F40-436D-AA60-9E6A8E737772}" destId="{4C21FB6B-D98F-422A-BE82-2E957559B22E}" srcOrd="0" destOrd="0" presId="urn:microsoft.com/office/officeart/2005/8/layout/process1"/>
    <dgm:cxn modelId="{6FC94DC6-6D02-4149-B454-B63FFDDFDD21}" type="presOf" srcId="{366C5C5A-D3F2-4107-B317-3A22D71EEF8B}" destId="{458B38DD-03E2-48A1-A149-FCD502778C04}" srcOrd="0" destOrd="0" presId="urn:microsoft.com/office/officeart/2005/8/layout/process1"/>
    <dgm:cxn modelId="{3BE015CC-4A8D-4C7F-A481-CF7B29F9C437}" type="presOf" srcId="{6621E4D6-4E21-4B72-89E7-276291919398}" destId="{A5F5E75D-33AB-4DBF-9ABD-30E0AA103026}" srcOrd="0" destOrd="0" presId="urn:microsoft.com/office/officeart/2005/8/layout/process1"/>
    <dgm:cxn modelId="{4919ADDF-A325-4F6F-BED9-DD53D6023BC5}" type="presOf" srcId="{D79D0152-FD50-4058-96FA-0AD99358C72E}" destId="{2F6AEA93-BFDF-42F3-8223-198C8DDE2557}" srcOrd="0" destOrd="0" presId="urn:microsoft.com/office/officeart/2005/8/layout/process1"/>
    <dgm:cxn modelId="{1CBC1CF2-E27D-4525-B2E6-1547632C6234}" type="presOf" srcId="{6D43759C-2A67-475A-B92D-27F18EEF8441}" destId="{C8E3CE0C-09D1-47A7-9401-C02356DF222B}" srcOrd="1" destOrd="0" presId="urn:microsoft.com/office/officeart/2005/8/layout/process1"/>
    <dgm:cxn modelId="{5ACDEA51-E370-4B8D-999E-041046EA1D93}" type="presParOf" srcId="{1721C342-467B-42CC-9DDC-F92E9A5C6764}" destId="{7749F7FF-416F-4A30-B237-D84BF3D66E80}" srcOrd="0" destOrd="0" presId="urn:microsoft.com/office/officeart/2005/8/layout/process1"/>
    <dgm:cxn modelId="{61D6765F-DDF5-4ACB-AA05-5F97481C8D88}" type="presParOf" srcId="{1721C342-467B-42CC-9DDC-F92E9A5C6764}" destId="{DA3450FC-B949-43D9-BAF5-52A85832DE19}" srcOrd="1" destOrd="0" presId="urn:microsoft.com/office/officeart/2005/8/layout/process1"/>
    <dgm:cxn modelId="{E3855BF7-07E4-43DE-8B73-5DAF61366D9A}" type="presParOf" srcId="{DA3450FC-B949-43D9-BAF5-52A85832DE19}" destId="{C8E3CE0C-09D1-47A7-9401-C02356DF222B}" srcOrd="0" destOrd="0" presId="urn:microsoft.com/office/officeart/2005/8/layout/process1"/>
    <dgm:cxn modelId="{F6003D81-174C-4E12-BB44-C51867FB97D0}" type="presParOf" srcId="{1721C342-467B-42CC-9DDC-F92E9A5C6764}" destId="{45C0E43C-1364-4998-BE1A-007826FBF41A}" srcOrd="2" destOrd="0" presId="urn:microsoft.com/office/officeart/2005/8/layout/process1"/>
    <dgm:cxn modelId="{ED5FC514-3448-44F6-96E5-4A517A4A83F1}" type="presParOf" srcId="{1721C342-467B-42CC-9DDC-F92E9A5C6764}" destId="{74482CD2-81F8-4E67-83CD-527628373865}" srcOrd="3" destOrd="0" presId="urn:microsoft.com/office/officeart/2005/8/layout/process1"/>
    <dgm:cxn modelId="{D9AA7A27-0D15-46D3-B23B-2B113B4F0F47}" type="presParOf" srcId="{74482CD2-81F8-4E67-83CD-527628373865}" destId="{E0DCDAD3-335E-4775-A45B-D8993534CC76}" srcOrd="0" destOrd="0" presId="urn:microsoft.com/office/officeart/2005/8/layout/process1"/>
    <dgm:cxn modelId="{BD7FF00D-D8DB-4BBC-A64E-027030E34E4A}" type="presParOf" srcId="{1721C342-467B-42CC-9DDC-F92E9A5C6764}" destId="{2F6AEA93-BFDF-42F3-8223-198C8DDE2557}" srcOrd="4" destOrd="0" presId="urn:microsoft.com/office/officeart/2005/8/layout/process1"/>
    <dgm:cxn modelId="{F8023411-45E9-4700-AAA6-FEF212843498}" type="presParOf" srcId="{1721C342-467B-42CC-9DDC-F92E9A5C6764}" destId="{B2BD9F43-9C0C-41CE-A3A8-3B925928D606}" srcOrd="5" destOrd="0" presId="urn:microsoft.com/office/officeart/2005/8/layout/process1"/>
    <dgm:cxn modelId="{7A2872CA-6278-499F-8E5A-E15A08FEB676}" type="presParOf" srcId="{B2BD9F43-9C0C-41CE-A3A8-3B925928D606}" destId="{DBE6F890-A109-4BFE-A73A-5A9826D8C429}" srcOrd="0" destOrd="0" presId="urn:microsoft.com/office/officeart/2005/8/layout/process1"/>
    <dgm:cxn modelId="{B58B3273-D0C0-4074-B52D-B4A4AFEDA7F4}" type="presParOf" srcId="{1721C342-467B-42CC-9DDC-F92E9A5C6764}" destId="{458B38DD-03E2-48A1-A149-FCD502778C04}" srcOrd="6" destOrd="0" presId="urn:microsoft.com/office/officeart/2005/8/layout/process1"/>
    <dgm:cxn modelId="{83C8C7FB-ED34-437F-8CB4-AB143638C93E}" type="presParOf" srcId="{1721C342-467B-42CC-9DDC-F92E9A5C6764}" destId="{EF90B50F-4BA4-4CE2-855E-C2AA6742DC4E}" srcOrd="7" destOrd="0" presId="urn:microsoft.com/office/officeart/2005/8/layout/process1"/>
    <dgm:cxn modelId="{F4B2823B-E96C-4E5D-8C06-403A3197525E}" type="presParOf" srcId="{EF90B50F-4BA4-4CE2-855E-C2AA6742DC4E}" destId="{61299AA8-B8B2-4FF7-9DB4-171C66778F6E}" srcOrd="0" destOrd="0" presId="urn:microsoft.com/office/officeart/2005/8/layout/process1"/>
    <dgm:cxn modelId="{2B8EA5C1-D20D-4E30-B22B-06FA8AD9C594}" type="presParOf" srcId="{1721C342-467B-42CC-9DDC-F92E9A5C6764}" destId="{1554B743-574F-454B-A2A2-7BC4AF3CABE4}" srcOrd="8" destOrd="0" presId="urn:microsoft.com/office/officeart/2005/8/layout/process1"/>
    <dgm:cxn modelId="{CDE3C009-12E5-4D05-9BF3-E3F6A3326268}" type="presParOf" srcId="{1721C342-467B-42CC-9DDC-F92E9A5C6764}" destId="{A5F5E75D-33AB-4DBF-9ABD-30E0AA103026}" srcOrd="9" destOrd="0" presId="urn:microsoft.com/office/officeart/2005/8/layout/process1"/>
    <dgm:cxn modelId="{0A681828-3E6F-4D51-8273-7841B947A990}" type="presParOf" srcId="{A5F5E75D-33AB-4DBF-9ABD-30E0AA103026}" destId="{8E2A3ED6-003B-4002-A8C2-657DBDC67961}" srcOrd="0" destOrd="0" presId="urn:microsoft.com/office/officeart/2005/8/layout/process1"/>
    <dgm:cxn modelId="{EFB51EBD-D123-4BDA-9A8F-EBBC994CC763}" type="presParOf" srcId="{1721C342-467B-42CC-9DDC-F92E9A5C6764}" destId="{4C21FB6B-D98F-422A-BE82-2E957559B22E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9F7FF-416F-4A30-B237-D84BF3D66E80}">
      <dsp:nvSpPr>
        <dsp:cNvPr id="0" name=""/>
        <dsp:cNvSpPr/>
      </dsp:nvSpPr>
      <dsp:spPr>
        <a:xfrm>
          <a:off x="0" y="87064"/>
          <a:ext cx="1476375" cy="968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Process executes </a:t>
          </a:r>
          <a:r>
            <a:rPr lang="en-US" sz="1400" b="1" kern="1200" dirty="0" err="1">
              <a:latin typeface="Courier New" panose="02070309020205020404" pitchFamily="49" charset="0"/>
              <a:cs typeface="Courier New" panose="02070309020205020404" pitchFamily="49" charset="0"/>
            </a:rPr>
            <a:t>syscall</a:t>
          </a:r>
          <a:r>
            <a:rPr lang="en-US" sz="1400" kern="1200" dirty="0"/>
            <a:t> to switch to kernel mode</a:t>
          </a:r>
        </a:p>
      </dsp:txBody>
      <dsp:txXfrm>
        <a:off x="28377" y="115441"/>
        <a:ext cx="1419621" cy="912117"/>
      </dsp:txXfrm>
    </dsp:sp>
    <dsp:sp modelId="{DA3450FC-B949-43D9-BAF5-52A85832DE19}">
      <dsp:nvSpPr>
        <dsp:cNvPr id="0" name=""/>
        <dsp:cNvSpPr/>
      </dsp:nvSpPr>
      <dsp:spPr>
        <a:xfrm>
          <a:off x="1624012" y="388429"/>
          <a:ext cx="312991" cy="3661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1624012" y="461657"/>
        <a:ext cx="219094" cy="219685"/>
      </dsp:txXfrm>
    </dsp:sp>
    <dsp:sp modelId="{45C0E43C-1364-4998-BE1A-007826FBF41A}">
      <dsp:nvSpPr>
        <dsp:cNvPr id="0" name=""/>
        <dsp:cNvSpPr/>
      </dsp:nvSpPr>
      <dsp:spPr>
        <a:xfrm>
          <a:off x="2066924" y="87064"/>
          <a:ext cx="1476375" cy="968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Save register values into Process A's data block</a:t>
          </a:r>
        </a:p>
      </dsp:txBody>
      <dsp:txXfrm>
        <a:off x="2095301" y="115441"/>
        <a:ext cx="1419621" cy="912117"/>
      </dsp:txXfrm>
    </dsp:sp>
    <dsp:sp modelId="{74482CD2-81F8-4E67-83CD-527628373865}">
      <dsp:nvSpPr>
        <dsp:cNvPr id="0" name=""/>
        <dsp:cNvSpPr/>
      </dsp:nvSpPr>
      <dsp:spPr>
        <a:xfrm>
          <a:off x="3690937" y="388429"/>
          <a:ext cx="312991" cy="3661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3690937" y="461657"/>
        <a:ext cx="219094" cy="219685"/>
      </dsp:txXfrm>
    </dsp:sp>
    <dsp:sp modelId="{2F6AEA93-BFDF-42F3-8223-198C8DDE2557}">
      <dsp:nvSpPr>
        <dsp:cNvPr id="0" name=""/>
        <dsp:cNvSpPr/>
      </dsp:nvSpPr>
      <dsp:spPr>
        <a:xfrm>
          <a:off x="4133849" y="87064"/>
          <a:ext cx="1476375" cy="968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Change to Process B's virtual memory</a:t>
          </a:r>
        </a:p>
      </dsp:txBody>
      <dsp:txXfrm>
        <a:off x="4162226" y="115441"/>
        <a:ext cx="1419621" cy="912117"/>
      </dsp:txXfrm>
    </dsp:sp>
    <dsp:sp modelId="{B2BD9F43-9C0C-41CE-A3A8-3B925928D606}">
      <dsp:nvSpPr>
        <dsp:cNvPr id="0" name=""/>
        <dsp:cNvSpPr/>
      </dsp:nvSpPr>
      <dsp:spPr>
        <a:xfrm>
          <a:off x="5757862" y="388429"/>
          <a:ext cx="312991" cy="3661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5757862" y="461657"/>
        <a:ext cx="219094" cy="219685"/>
      </dsp:txXfrm>
    </dsp:sp>
    <dsp:sp modelId="{458B38DD-03E2-48A1-A149-FCD502778C04}">
      <dsp:nvSpPr>
        <dsp:cNvPr id="0" name=""/>
        <dsp:cNvSpPr/>
      </dsp:nvSpPr>
      <dsp:spPr>
        <a:xfrm>
          <a:off x="6200774" y="87064"/>
          <a:ext cx="1476375" cy="968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Restore register values from Process B's data block</a:t>
          </a:r>
        </a:p>
      </dsp:txBody>
      <dsp:txXfrm>
        <a:off x="6229151" y="115441"/>
        <a:ext cx="1419621" cy="912117"/>
      </dsp:txXfrm>
    </dsp:sp>
    <dsp:sp modelId="{EF90B50F-4BA4-4CE2-855E-C2AA6742DC4E}">
      <dsp:nvSpPr>
        <dsp:cNvPr id="0" name=""/>
        <dsp:cNvSpPr/>
      </dsp:nvSpPr>
      <dsp:spPr>
        <a:xfrm>
          <a:off x="7824787" y="388429"/>
          <a:ext cx="312991" cy="3661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7824787" y="461657"/>
        <a:ext cx="219094" cy="219685"/>
      </dsp:txXfrm>
    </dsp:sp>
    <dsp:sp modelId="{1554B743-574F-454B-A2A2-7BC4AF3CABE4}">
      <dsp:nvSpPr>
        <dsp:cNvPr id="0" name=""/>
        <dsp:cNvSpPr/>
      </dsp:nvSpPr>
      <dsp:spPr>
        <a:xfrm>
          <a:off x="8267699" y="87064"/>
          <a:ext cx="1476375" cy="968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Kernel executes </a:t>
          </a:r>
          <a:r>
            <a:rPr lang="en-US" sz="1400" b="1" kern="1200" dirty="0" err="1">
              <a:latin typeface="Courier New" panose="02070309020205020404" pitchFamily="49" charset="0"/>
              <a:cs typeface="Courier New" panose="02070309020205020404" pitchFamily="49" charset="0"/>
            </a:rPr>
            <a:t>sysret</a:t>
          </a:r>
          <a:r>
            <a:rPr lang="en-US" sz="1400" kern="1200" dirty="0"/>
            <a:t>, returning to user mode</a:t>
          </a:r>
        </a:p>
      </dsp:txBody>
      <dsp:txXfrm>
        <a:off x="8296076" y="115441"/>
        <a:ext cx="1419621" cy="912117"/>
      </dsp:txXfrm>
    </dsp:sp>
    <dsp:sp modelId="{A5F5E75D-33AB-4DBF-9ABD-30E0AA103026}">
      <dsp:nvSpPr>
        <dsp:cNvPr id="0" name=""/>
        <dsp:cNvSpPr/>
      </dsp:nvSpPr>
      <dsp:spPr>
        <a:xfrm>
          <a:off x="9891712" y="388429"/>
          <a:ext cx="312991" cy="36614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9891712" y="461657"/>
        <a:ext cx="219094" cy="219685"/>
      </dsp:txXfrm>
    </dsp:sp>
    <dsp:sp modelId="{4C21FB6B-D98F-422A-BE82-2E957559B22E}">
      <dsp:nvSpPr>
        <dsp:cNvPr id="0" name=""/>
        <dsp:cNvSpPr/>
      </dsp:nvSpPr>
      <dsp:spPr>
        <a:xfrm>
          <a:off x="10334624" y="87064"/>
          <a:ext cx="1476375" cy="9688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Process B resumes executing</a:t>
          </a:r>
        </a:p>
      </dsp:txBody>
      <dsp:txXfrm>
        <a:off x="10363001" y="115441"/>
        <a:ext cx="1419621" cy="9121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2 -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125EC-33C7-46D2-9673-08A9A0991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</a:t>
            </a:r>
            <a:r>
              <a:rPr lang="en-US" i="1" dirty="0"/>
              <a:t>virtual</a:t>
            </a:r>
            <a:r>
              <a:rPr lang="en-US" dirty="0"/>
              <a:t> memory?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97773-F088-4E60-9761-951BD647E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Addresses in one process have nothing to do with addresses in another</a:t>
            </a:r>
          </a:p>
          <a:p>
            <a:r>
              <a:rPr lang="en-US" dirty="0"/>
              <a:t>The OS maps the virtual addresses to physical addresses</a:t>
            </a:r>
          </a:p>
          <a:p>
            <a:pPr lvl="1"/>
            <a:r>
              <a:rPr lang="en-US" dirty="0"/>
              <a:t>Transparently!</a:t>
            </a:r>
          </a:p>
          <a:p>
            <a:pPr lvl="1"/>
            <a:r>
              <a:rPr lang="en-US" dirty="0"/>
              <a:t>Each process has no idea what the location of, for example, its virtual address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0x0432A8F8</a:t>
            </a:r>
            <a:r>
              <a:rPr lang="en-US" dirty="0"/>
              <a:t> is in physical memory</a:t>
            </a:r>
          </a:p>
          <a:p>
            <a:r>
              <a:rPr lang="en-US" dirty="0"/>
              <a:t>Benefits:</a:t>
            </a:r>
          </a:p>
          <a:p>
            <a:pPr lvl="1"/>
            <a:r>
              <a:rPr lang="en-US" b="1" dirty="0"/>
              <a:t>Security:</a:t>
            </a:r>
            <a:r>
              <a:rPr lang="en-US" dirty="0"/>
              <a:t> One process cannot (normally) interfere with the memory inside another process</a:t>
            </a:r>
          </a:p>
          <a:p>
            <a:pPr lvl="1"/>
            <a:r>
              <a:rPr lang="en-US" b="1" dirty="0"/>
              <a:t>Bookkeeping:</a:t>
            </a:r>
            <a:r>
              <a:rPr lang="en-US" dirty="0"/>
              <a:t> The OS only gives each process what it needs and can temporarily store parts of a process's memory on disk to make more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D8BA-BD83-44EE-9DF3-854FB332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3A3EA-D0A4-40F4-9919-6432DA41C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OS sometimes means the entire operating system, including utilities, window managers, and lots of other stuff</a:t>
            </a:r>
          </a:p>
          <a:p>
            <a:r>
              <a:rPr lang="en-US" dirty="0"/>
              <a:t>Sometimes OS means just the kernel</a:t>
            </a:r>
          </a:p>
          <a:p>
            <a:r>
              <a:rPr lang="en-US" dirty="0"/>
              <a:t>The kernel is the part of the OS that does deep stuff:</a:t>
            </a:r>
          </a:p>
          <a:p>
            <a:pPr lvl="1"/>
            <a:r>
              <a:rPr lang="en-US" dirty="0"/>
              <a:t>Scheduling processes</a:t>
            </a:r>
          </a:p>
          <a:p>
            <a:pPr lvl="1"/>
            <a:r>
              <a:rPr lang="en-US" dirty="0"/>
              <a:t>Accessing devices</a:t>
            </a:r>
          </a:p>
          <a:p>
            <a:pPr lvl="1"/>
            <a:r>
              <a:rPr lang="en-US" dirty="0"/>
              <a:t>Managing memory</a:t>
            </a:r>
          </a:p>
          <a:p>
            <a:r>
              <a:rPr lang="en-US" dirty="0"/>
              <a:t>Some operations can only be done in </a:t>
            </a:r>
            <a:r>
              <a:rPr lang="en-US" b="1" dirty="0"/>
              <a:t>kernel mode</a:t>
            </a:r>
            <a:r>
              <a:rPr lang="en-US" dirty="0"/>
              <a:t>, the mode that the kernel runs in</a:t>
            </a:r>
          </a:p>
          <a:p>
            <a:r>
              <a:rPr lang="en-US" dirty="0"/>
              <a:t>Normal programs run in </a:t>
            </a:r>
            <a:r>
              <a:rPr lang="en-US" b="1" dirty="0"/>
              <a:t>user mode</a:t>
            </a:r>
          </a:p>
        </p:txBody>
      </p:sp>
    </p:spTree>
    <p:extLst>
      <p:ext uri="{BB962C8B-B14F-4D97-AF65-F5344CB8AC3E}">
        <p14:creationId xmlns:p14="http://schemas.microsoft.com/office/powerpoint/2010/main" val="1584226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399E4-20F5-4EB4-81AE-6B92842A3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the kernel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C25FF-99BB-460A-8920-762A147C3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 special program</a:t>
            </a:r>
          </a:p>
          <a:p>
            <a:r>
              <a:rPr lang="en-US" dirty="0"/>
              <a:t>Part of every process's virtual memory is used by the kernel</a:t>
            </a:r>
          </a:p>
          <a:p>
            <a:r>
              <a:rPr lang="en-US" dirty="0"/>
              <a:t>The kernel is reactive</a:t>
            </a:r>
          </a:p>
          <a:p>
            <a:pPr lvl="1"/>
            <a:r>
              <a:rPr lang="en-US" dirty="0"/>
              <a:t>When a normal program needs something that only the kernel can do, it asks for it</a:t>
            </a:r>
          </a:p>
          <a:p>
            <a:pPr lvl="1"/>
            <a:r>
              <a:rPr lang="en-US" dirty="0"/>
              <a:t>Then, control switches to the kernel</a:t>
            </a:r>
          </a:p>
          <a:p>
            <a:pPr lvl="1"/>
            <a:r>
              <a:rPr lang="en-US" dirty="0"/>
              <a:t>It runs as if it's part of the currently running program</a:t>
            </a:r>
          </a:p>
          <a:p>
            <a:pPr lvl="1"/>
            <a:r>
              <a:rPr lang="en-US" dirty="0"/>
              <a:t>Then, it gives control back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4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C189A1-3022-43F3-ACB7-8A5075C0C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CD969F-08CA-4F6F-B752-6D8BD36833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31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4B56-13BA-4CCE-88BB-2D936456A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880C-9E8A-413D-A919-88F2EF2D4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 you're using your computer, you might be doing a lot of things at the same time:</a:t>
            </a:r>
          </a:p>
          <a:p>
            <a:pPr lvl="1"/>
            <a:r>
              <a:rPr lang="en-US" dirty="0"/>
              <a:t>Browsing the Internet</a:t>
            </a:r>
          </a:p>
          <a:p>
            <a:pPr lvl="1"/>
            <a:r>
              <a:rPr lang="en-US" dirty="0"/>
              <a:t>Chatting on Discord</a:t>
            </a:r>
          </a:p>
          <a:p>
            <a:pPr lvl="1"/>
            <a:r>
              <a:rPr lang="en-US" dirty="0"/>
              <a:t>Coding</a:t>
            </a:r>
          </a:p>
          <a:p>
            <a:pPr lvl="1"/>
            <a:r>
              <a:rPr lang="en-US" dirty="0"/>
              <a:t>Streaming video and audio</a:t>
            </a:r>
          </a:p>
          <a:p>
            <a:r>
              <a:rPr lang="en-US" dirty="0"/>
              <a:t>It </a:t>
            </a:r>
            <a:r>
              <a:rPr lang="en-US" i="1" dirty="0"/>
              <a:t>feels</a:t>
            </a:r>
            <a:r>
              <a:rPr lang="en-US" dirty="0"/>
              <a:t> like all of these programs are running at the same time</a:t>
            </a:r>
          </a:p>
          <a:p>
            <a:pPr lvl="1"/>
            <a:r>
              <a:rPr lang="en-US" dirty="0"/>
              <a:t>This "running at the same time" feeling is called </a:t>
            </a:r>
            <a:r>
              <a:rPr lang="en-US" b="1" dirty="0"/>
              <a:t>concurrency</a:t>
            </a:r>
          </a:p>
          <a:p>
            <a:r>
              <a:rPr lang="en-US" dirty="0"/>
              <a:t>Because your computer has multiple cores, several of them can be running at the same time</a:t>
            </a:r>
          </a:p>
          <a:p>
            <a:r>
              <a:rPr lang="en-US" dirty="0"/>
              <a:t>But your computer has a small number of cores and </a:t>
            </a:r>
            <a:r>
              <a:rPr lang="en-US" b="1" dirty="0"/>
              <a:t>a lot</a:t>
            </a:r>
            <a:r>
              <a:rPr lang="en-US" dirty="0"/>
              <a:t> of programs to run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7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A615D-63D8-48DB-9DF6-64B392DEC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Kickin</a:t>
            </a:r>
            <a:r>
              <a:rPr lang="en-US" dirty="0"/>
              <a:t>' it old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0F06E-965C-4403-A02B-17D7279EE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go back to 2000 (and earlier) when virtually all desktop and laptop computers were single core machines</a:t>
            </a:r>
          </a:p>
          <a:p>
            <a:r>
              <a:rPr lang="en-US" dirty="0"/>
              <a:t>In order for it to </a:t>
            </a:r>
            <a:r>
              <a:rPr lang="en-US" i="1" dirty="0"/>
              <a:t>seem</a:t>
            </a:r>
            <a:r>
              <a:rPr lang="en-US" dirty="0"/>
              <a:t> like all of those programs were running at the same time, the OS actually gives each process some time to run before switching to another process</a:t>
            </a:r>
          </a:p>
          <a:p>
            <a:r>
              <a:rPr lang="en-US" dirty="0"/>
              <a:t>Because computers were fast (even in 2000), it seemed like all those programs were running at the same time</a:t>
            </a:r>
          </a:p>
        </p:txBody>
      </p:sp>
    </p:spTree>
    <p:extLst>
      <p:ext uri="{BB962C8B-B14F-4D97-AF65-F5344CB8AC3E}">
        <p14:creationId xmlns:p14="http://schemas.microsoft.com/office/powerpoint/2010/main" val="246558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B08CF-6DB4-466A-97DC-B6A969EAA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Kickin</a:t>
            </a:r>
            <a:r>
              <a:rPr lang="en-US" dirty="0"/>
              <a:t>' it even older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149CF-505E-4371-905E-1000E800D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 in the dim, dark past, programmers submitted their programs to be run</a:t>
            </a:r>
          </a:p>
          <a:p>
            <a:pPr lvl="1"/>
            <a:r>
              <a:rPr lang="en-US" dirty="0"/>
              <a:t>Computers were large and expensive</a:t>
            </a:r>
          </a:p>
          <a:p>
            <a:pPr lvl="1"/>
            <a:r>
              <a:rPr lang="en-US" dirty="0"/>
              <a:t>Programs were submitted on cards</a:t>
            </a:r>
          </a:p>
          <a:p>
            <a:pPr lvl="1"/>
            <a:r>
              <a:rPr lang="en-US" dirty="0"/>
              <a:t>Jobs were run in batches</a:t>
            </a:r>
          </a:p>
          <a:p>
            <a:r>
              <a:rPr lang="en-US" dirty="0"/>
              <a:t>If you had a syntax error in your program, you had to resubmit your deck of cards the next day</a:t>
            </a:r>
          </a:p>
        </p:txBody>
      </p:sp>
    </p:spTree>
    <p:extLst>
      <p:ext uri="{BB962C8B-B14F-4D97-AF65-F5344CB8AC3E}">
        <p14:creationId xmlns:p14="http://schemas.microsoft.com/office/powerpoint/2010/main" val="396309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DEC84-7951-43D4-9910-2C0A31FC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naïve batch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F1C69-8415-4400-A502-8E62294C4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21844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One approach to batch processing is running Process A until it's done, then Process B, then Process C</a:t>
            </a:r>
          </a:p>
          <a:p>
            <a:r>
              <a:rPr lang="en-US" dirty="0"/>
              <a:t>The problem is that programs do I/O</a:t>
            </a:r>
          </a:p>
          <a:p>
            <a:pPr lvl="1"/>
            <a:r>
              <a:rPr lang="en-US" dirty="0"/>
              <a:t>I/O is slow</a:t>
            </a:r>
          </a:p>
          <a:p>
            <a:pPr lvl="1"/>
            <a:r>
              <a:rPr lang="en-US" dirty="0"/>
              <a:t>The CPU isn't in use while waiting for I/O</a:t>
            </a:r>
          </a:p>
          <a:p>
            <a:r>
              <a:rPr lang="en-US" dirty="0"/>
              <a:t>Consider the following example:</a:t>
            </a:r>
          </a:p>
          <a:p>
            <a:pPr lvl="1"/>
            <a:r>
              <a:rPr lang="en-US" dirty="0"/>
              <a:t>Green is computation</a:t>
            </a:r>
          </a:p>
          <a:p>
            <a:pPr lvl="1"/>
            <a:r>
              <a:rPr lang="en-US" dirty="0"/>
              <a:t>Orange is I/O</a:t>
            </a:r>
          </a:p>
          <a:p>
            <a:r>
              <a:rPr lang="en-US" dirty="0"/>
              <a:t>Nothing is getting done during I/O!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81C89B-A40C-42C0-B549-FF51E52E3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297939"/>
              </p:ext>
            </p:extLst>
          </p:nvPr>
        </p:nvGraphicFramePr>
        <p:xfrm>
          <a:off x="228600" y="4876800"/>
          <a:ext cx="11658584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488665">
                  <a:extLst>
                    <a:ext uri="{9D8B030D-6E8A-4147-A177-3AD203B41FA5}">
                      <a16:colId xmlns:a16="http://schemas.microsoft.com/office/drawing/2014/main" val="906122878"/>
                    </a:ext>
                  </a:extLst>
                </a:gridCol>
                <a:gridCol w="780844">
                  <a:extLst>
                    <a:ext uri="{9D8B030D-6E8A-4147-A177-3AD203B41FA5}">
                      <a16:colId xmlns:a16="http://schemas.microsoft.com/office/drawing/2014/main" val="130324508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67586360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8424318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82490346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859778864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4628818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31056188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32592266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14961849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11787936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52942062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569775232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98881120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73605876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445098435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764463755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001813427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14704621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298081887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72891234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32166307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166800744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73352424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937224104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406421845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967285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Time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26944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</a:t>
                      </a:r>
                    </a:p>
                  </a:txBody>
                  <a:tcPr vert="vert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4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056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272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92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27D7F-A6B4-43F5-A929-28FAC5E2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utilization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F3378-7877-44D8-91B2-C12B2120C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172200" cy="462560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CPU utilization</a:t>
            </a:r>
            <a:r>
              <a:rPr lang="en-US" dirty="0"/>
              <a:t> is the percentage of time that the CPU is being used</a:t>
            </a:r>
          </a:p>
          <a:p>
            <a:r>
              <a:rPr lang="en-US" dirty="0"/>
              <a:t>On the previous slide, process time broke down like this:</a:t>
            </a:r>
          </a:p>
          <a:p>
            <a:endParaRPr lang="en-US" dirty="0"/>
          </a:p>
          <a:p>
            <a:r>
              <a:rPr lang="en-US" dirty="0"/>
              <a:t>Consequently, we have a CPU utilization of 15/25 = 60%</a:t>
            </a:r>
          </a:p>
          <a:p>
            <a:r>
              <a:rPr lang="en-US" dirty="0"/>
              <a:t>It took 25 time units to finish all jobs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98A607-44D9-4010-8179-6FDC1C6716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767225"/>
              </p:ext>
            </p:extLst>
          </p:nvPr>
        </p:nvGraphicFramePr>
        <p:xfrm>
          <a:off x="6705600" y="3048000"/>
          <a:ext cx="4991100" cy="25908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499750">
                  <a:extLst>
                    <a:ext uri="{9D8B030D-6E8A-4147-A177-3AD203B41FA5}">
                      <a16:colId xmlns:a16="http://schemas.microsoft.com/office/drawing/2014/main" val="931065535"/>
                    </a:ext>
                  </a:extLst>
                </a:gridCol>
                <a:gridCol w="1816915">
                  <a:extLst>
                    <a:ext uri="{9D8B030D-6E8A-4147-A177-3AD203B41FA5}">
                      <a16:colId xmlns:a16="http://schemas.microsoft.com/office/drawing/2014/main" val="1842599340"/>
                    </a:ext>
                  </a:extLst>
                </a:gridCol>
                <a:gridCol w="1674435">
                  <a:extLst>
                    <a:ext uri="{9D8B030D-6E8A-4147-A177-3AD203B41FA5}">
                      <a16:colId xmlns:a16="http://schemas.microsoft.com/office/drawing/2014/main" val="4269372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CPU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I/O Time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1557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36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3565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1682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27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93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236B32-76CD-4126-9CB2-0EAA0FFB3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622022"/>
              </p:ext>
            </p:extLst>
          </p:nvPr>
        </p:nvGraphicFramePr>
        <p:xfrm>
          <a:off x="2136741" y="3850640"/>
          <a:ext cx="7918517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488665">
                  <a:extLst>
                    <a:ext uri="{9D8B030D-6E8A-4147-A177-3AD203B41FA5}">
                      <a16:colId xmlns:a16="http://schemas.microsoft.com/office/drawing/2014/main" val="906122878"/>
                    </a:ext>
                  </a:extLst>
                </a:gridCol>
                <a:gridCol w="780844">
                  <a:extLst>
                    <a:ext uri="{9D8B030D-6E8A-4147-A177-3AD203B41FA5}">
                      <a16:colId xmlns:a16="http://schemas.microsoft.com/office/drawing/2014/main" val="130324508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67586360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8424318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82490346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859778864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4628818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31056188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32592266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14961849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117879363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529420621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569775232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98881120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2736058769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3445098435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764463755"/>
                    </a:ext>
                  </a:extLst>
                </a:gridCol>
                <a:gridCol w="415563">
                  <a:extLst>
                    <a:ext uri="{9D8B030D-6E8A-4147-A177-3AD203B41FA5}">
                      <a16:colId xmlns:a16="http://schemas.microsoft.com/office/drawing/2014/main" val="10018134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Time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26944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</a:t>
                      </a:r>
                    </a:p>
                  </a:txBody>
                  <a:tcPr vert="vert27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4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B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056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272247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888023F-A66F-4DB0-9E99-130EB995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BD377-244E-48F1-9AA7-53C302D1D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With true multiprogramming, you have more than one process loaded into memory</a:t>
            </a:r>
          </a:p>
          <a:p>
            <a:r>
              <a:rPr lang="en-US" dirty="0"/>
              <a:t>Then, when one process is waiting on I/O, we can start running another</a:t>
            </a:r>
          </a:p>
          <a:p>
            <a:r>
              <a:rPr lang="en-US" dirty="0"/>
              <a:t>Using multiprogramming, we could run Processes A, B, and C as follows: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so gives us a CPU utilization of 15/16 = 93.75% and only 16 time units to finish the work</a:t>
            </a:r>
          </a:p>
        </p:txBody>
      </p:sp>
    </p:spTree>
    <p:extLst>
      <p:ext uri="{BB962C8B-B14F-4D97-AF65-F5344CB8AC3E}">
        <p14:creationId xmlns:p14="http://schemas.microsoft.com/office/powerpoint/2010/main" val="2774131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system architectures</a:t>
            </a:r>
          </a:p>
          <a:p>
            <a:r>
              <a:rPr lang="en-US" dirty="0"/>
              <a:t>State models</a:t>
            </a:r>
          </a:p>
          <a:p>
            <a:r>
              <a:rPr lang="en-US" dirty="0"/>
              <a:t>Implementing state models in C</a:t>
            </a:r>
          </a:p>
          <a:p>
            <a:r>
              <a:rPr lang="en-US" dirty="0"/>
              <a:t>Sequence models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D3A7-89E8-430B-BEB9-7E40D150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multiprogramming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42449-F5A5-4B59-9AE2-C59542B1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Preemptive multitasking:</a:t>
            </a:r>
          </a:p>
          <a:p>
            <a:pPr lvl="1"/>
            <a:r>
              <a:rPr lang="en-US" dirty="0"/>
              <a:t>Processes get a maximum amount of time to run called a </a:t>
            </a:r>
            <a:r>
              <a:rPr lang="en-US" b="1" dirty="0"/>
              <a:t>quantum</a:t>
            </a:r>
          </a:p>
          <a:p>
            <a:pPr lvl="1"/>
            <a:r>
              <a:rPr lang="en-US" dirty="0"/>
              <a:t>If the process starts doing I/O, the OS switches to another process</a:t>
            </a:r>
          </a:p>
          <a:p>
            <a:pPr lvl="1"/>
            <a:r>
              <a:rPr lang="en-US" dirty="0"/>
              <a:t>Otherwise, the OS switches when the process runs out of time</a:t>
            </a:r>
          </a:p>
          <a:p>
            <a:pPr lvl="1"/>
            <a:r>
              <a:rPr lang="en-US" dirty="0"/>
              <a:t>There's research about the ideal length of a quantum</a:t>
            </a:r>
          </a:p>
          <a:p>
            <a:r>
              <a:rPr lang="en-US" b="1" dirty="0"/>
              <a:t>Cooperative multitasking:</a:t>
            </a:r>
          </a:p>
          <a:p>
            <a:pPr lvl="1"/>
            <a:r>
              <a:rPr lang="en-US" dirty="0"/>
              <a:t>Processes run until they do some I/O or voluntarily give up control</a:t>
            </a:r>
          </a:p>
          <a:p>
            <a:r>
              <a:rPr lang="en-US" dirty="0"/>
              <a:t>Cooperative is good because it's simple and can have lower overhead</a:t>
            </a:r>
          </a:p>
          <a:p>
            <a:r>
              <a:rPr lang="en-US" dirty="0"/>
              <a:t>Unfortunately, the problem of processes that don't give up control means that most modern systems use preemptive multitasking</a:t>
            </a:r>
          </a:p>
        </p:txBody>
      </p:sp>
    </p:spTree>
    <p:extLst>
      <p:ext uri="{BB962C8B-B14F-4D97-AF65-F5344CB8AC3E}">
        <p14:creationId xmlns:p14="http://schemas.microsoft.com/office/powerpoint/2010/main" val="229542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46DD-6B56-471D-847A-CED4E891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90A6D-AE19-4F3E-B461-0EC1710D8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context switch happens when the running process changes</a:t>
            </a:r>
          </a:p>
          <a:p>
            <a:pPr lvl="1"/>
            <a:r>
              <a:rPr lang="en-US" dirty="0"/>
              <a:t>The virtual memory of one process changes to another</a:t>
            </a:r>
          </a:p>
          <a:p>
            <a:pPr lvl="1"/>
            <a:r>
              <a:rPr lang="en-US" dirty="0"/>
              <a:t>The kernel memory stays the same</a:t>
            </a:r>
          </a:p>
          <a:p>
            <a:r>
              <a:rPr lang="en-US" dirty="0"/>
              <a:t>The </a:t>
            </a:r>
            <a:r>
              <a:rPr lang="en-US" b="1" dirty="0"/>
              <a:t>scheduler</a:t>
            </a:r>
            <a:r>
              <a:rPr lang="en-US" dirty="0"/>
              <a:t> in the OS decided which process runs next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Because memory has to get saved and restored, cache is invalidated, and there's a switch from user mode to kernel mode and back, context switches have </a:t>
            </a:r>
            <a:r>
              <a:rPr lang="en-US" b="1" dirty="0"/>
              <a:t>overhead</a:t>
            </a:r>
            <a:r>
              <a:rPr lang="en-US" dirty="0"/>
              <a:t> that slows things down</a:t>
            </a:r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0CB432E-26EB-49C6-8BD0-DD90BCB7CA77}"/>
              </a:ext>
            </a:extLst>
          </p:cNvPr>
          <p:cNvGrpSpPr/>
          <p:nvPr/>
        </p:nvGrpSpPr>
        <p:grpSpPr>
          <a:xfrm>
            <a:off x="88037" y="3505200"/>
            <a:ext cx="11951563" cy="1447800"/>
            <a:chOff x="152400" y="3505200"/>
            <a:chExt cx="11951563" cy="14478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3718051-0529-4137-A09A-FE4EE01E9725}"/>
                </a:ext>
              </a:extLst>
            </p:cNvPr>
            <p:cNvSpPr/>
            <p:nvPr/>
          </p:nvSpPr>
          <p:spPr>
            <a:xfrm>
              <a:off x="2209799" y="3505200"/>
              <a:ext cx="7836763" cy="144780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en-US" sz="1600" dirty="0"/>
                <a:t>Kernel Mode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E26BCEBF-3F72-47A6-A4BD-12F596AA2FEF}"/>
                </a:ext>
              </a:extLst>
            </p:cNvPr>
            <p:cNvSpPr/>
            <p:nvPr/>
          </p:nvSpPr>
          <p:spPr>
            <a:xfrm>
              <a:off x="10503763" y="3505200"/>
              <a:ext cx="1600200" cy="14478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en-US" sz="1400" dirty="0"/>
                <a:t>User Mode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157071F1-E9E6-477E-A400-9CED65805750}"/>
                </a:ext>
              </a:extLst>
            </p:cNvPr>
            <p:cNvSpPr/>
            <p:nvPr/>
          </p:nvSpPr>
          <p:spPr>
            <a:xfrm>
              <a:off x="152400" y="3505200"/>
              <a:ext cx="1600200" cy="14478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b"/>
            <a:lstStyle/>
            <a:p>
              <a:pPr algn="ctr"/>
              <a:r>
                <a:rPr lang="en-US" sz="1400" dirty="0"/>
                <a:t>User Mode</a:t>
              </a:r>
            </a:p>
          </p:txBody>
        </p:sp>
        <p:graphicFrame>
          <p:nvGraphicFramePr>
            <p:cNvPr id="4" name="Diagram 3">
              <a:extLst>
                <a:ext uri="{FF2B5EF4-FFF2-40B4-BE49-F238E27FC236}">
                  <a16:creationId xmlns:a16="http://schemas.microsoft.com/office/drawing/2014/main" id="{76B1EDCD-896E-4E50-BA7A-9EFB6BC8949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64469170"/>
                </p:ext>
              </p:extLst>
            </p:nvPr>
          </p:nvGraphicFramePr>
          <p:xfrm>
            <a:off x="228600" y="3505200"/>
            <a:ext cx="11811000" cy="1143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38240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57085-55E8-4439-BBA0-37464FA0A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</a:t>
            </a:r>
            <a:r>
              <a:rPr lang="en-US"/>
              <a:t>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84639C-59F8-4E09-9515-2CD1B7023C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508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Kernel mechanics</a:t>
            </a:r>
          </a:p>
          <a:p>
            <a:r>
              <a:rPr lang="en-US" dirty="0"/>
              <a:t>System calls</a:t>
            </a:r>
          </a:p>
          <a:p>
            <a:r>
              <a:rPr lang="en-US" dirty="0"/>
              <a:t>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Assignment 1</a:t>
            </a:r>
          </a:p>
          <a:p>
            <a:pPr lvl="1"/>
            <a:r>
              <a:rPr lang="en-US" dirty="0"/>
              <a:t>Due Friday by midnight!</a:t>
            </a:r>
          </a:p>
          <a:p>
            <a:r>
              <a:rPr lang="en-US" dirty="0"/>
              <a:t>Look over Assignment 2</a:t>
            </a:r>
          </a:p>
          <a:p>
            <a:r>
              <a:rPr lang="en-US" dirty="0"/>
              <a:t>Read </a:t>
            </a:r>
            <a:r>
              <a:rPr lang="en-US"/>
              <a:t>sections 2.3, 2.4, </a:t>
            </a:r>
            <a:r>
              <a:rPr lang="en-US" dirty="0"/>
              <a:t>and 2.5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E3E12-D31A-4080-945A-1A33D7869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CE634-1808-4E85-8701-3C248251F3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6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9A15F-1ECB-41BC-9CF1-27316080F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E9A51-EE85-4CA5-9EBE-E874F9F2B3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DD1070-D397-4A3B-917C-77F834553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402577-DE39-47FA-A317-59E056227F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3146-4CE1-4E85-ADEE-261096CFF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75857-AC08-4F14-BBFE-FFD26564B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program</a:t>
            </a:r>
            <a:r>
              <a:rPr lang="en-US" dirty="0"/>
              <a:t> is an implementation of an algorithm in a programming language</a:t>
            </a:r>
          </a:p>
          <a:p>
            <a:pPr lvl="1"/>
            <a:r>
              <a:rPr lang="en-US" dirty="0"/>
              <a:t>A list of instructions for the computer</a:t>
            </a:r>
          </a:p>
          <a:p>
            <a:r>
              <a:rPr lang="en-US" dirty="0"/>
              <a:t>A </a:t>
            </a:r>
            <a:r>
              <a:rPr lang="en-US" b="1" dirty="0"/>
              <a:t>process</a:t>
            </a:r>
            <a:r>
              <a:rPr lang="en-US" dirty="0"/>
              <a:t> is program being executed</a:t>
            </a:r>
          </a:p>
          <a:p>
            <a:pPr lvl="1"/>
            <a:r>
              <a:rPr lang="en-US" dirty="0"/>
              <a:t>Usually, processes are different programs</a:t>
            </a:r>
          </a:p>
          <a:p>
            <a:pPr lvl="1"/>
            <a:r>
              <a:rPr lang="en-US" dirty="0"/>
              <a:t>But it's not unusual to have several processes running at the same time that are the same program</a:t>
            </a:r>
          </a:p>
          <a:p>
            <a:r>
              <a:rPr lang="en-US" dirty="0"/>
              <a:t>Running a program creates a new process</a:t>
            </a:r>
          </a:p>
        </p:txBody>
      </p:sp>
    </p:spTree>
    <p:extLst>
      <p:ext uri="{BB962C8B-B14F-4D97-AF65-F5344CB8AC3E}">
        <p14:creationId xmlns:p14="http://schemas.microsoft.com/office/powerpoint/2010/main" val="137853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5306-3C82-4F61-BF84-3AD88A34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CE187-33E8-44F8-B5A5-C2761BE30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8486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Every process has its own virtual memory</a:t>
            </a:r>
          </a:p>
          <a:p>
            <a:pPr lvl="1"/>
            <a:r>
              <a:rPr lang="en-US" dirty="0"/>
              <a:t>Addresses from 0 up to 2</a:t>
            </a:r>
            <a:r>
              <a:rPr lang="en-US" baseline="30000" dirty="0"/>
              <a:t>32</a:t>
            </a:r>
            <a:r>
              <a:rPr lang="en-US" dirty="0"/>
              <a:t> or 2</a:t>
            </a:r>
            <a:r>
              <a:rPr lang="en-US" baseline="30000" dirty="0"/>
              <a:t>64</a:t>
            </a:r>
            <a:r>
              <a:rPr lang="en-US" dirty="0"/>
              <a:t> bytes</a:t>
            </a:r>
          </a:p>
          <a:p>
            <a:r>
              <a:rPr lang="en-US" dirty="0"/>
              <a:t>Each instance of virtual memory is organized into segments</a:t>
            </a:r>
          </a:p>
          <a:p>
            <a:pPr lvl="1"/>
            <a:r>
              <a:rPr lang="en-US" dirty="0"/>
              <a:t>Code</a:t>
            </a:r>
          </a:p>
          <a:p>
            <a:pPr lvl="1"/>
            <a:r>
              <a:rPr lang="en-US" dirty="0"/>
              <a:t>Data</a:t>
            </a:r>
          </a:p>
          <a:p>
            <a:pPr lvl="1"/>
            <a:r>
              <a:rPr lang="en-US" dirty="0"/>
              <a:t>Heap</a:t>
            </a:r>
          </a:p>
          <a:p>
            <a:pPr lvl="1"/>
            <a:r>
              <a:rPr lang="en-US" dirty="0"/>
              <a:t>Stack</a:t>
            </a:r>
          </a:p>
          <a:p>
            <a:pPr lvl="1"/>
            <a:r>
              <a:rPr lang="en-US" dirty="0"/>
              <a:t>Kernel</a:t>
            </a:r>
          </a:p>
          <a:p>
            <a:r>
              <a:rPr lang="en-US" dirty="0"/>
              <a:t>Each segment has certain kinds of operations allowed on it</a:t>
            </a:r>
          </a:p>
          <a:p>
            <a:r>
              <a:rPr lang="en-US" dirty="0"/>
              <a:t>Do illegal operations, and you get a segmentation fault</a:t>
            </a:r>
          </a:p>
          <a:p>
            <a:r>
              <a:rPr lang="en-US" dirty="0"/>
              <a:t>As functions get called, the stack grows downward</a:t>
            </a:r>
          </a:p>
          <a:p>
            <a:pPr lvl="1"/>
            <a:r>
              <a:rPr lang="en-US" dirty="0"/>
              <a:t>Call too many functions, and you'll get a stack overflow when it gets too big</a:t>
            </a:r>
          </a:p>
          <a:p>
            <a:r>
              <a:rPr lang="en-US" dirty="0"/>
              <a:t>Depending on the system, the heap can grow too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  <a:r>
              <a:rPr lang="en-US" dirty="0"/>
              <a:t> returns NULL when you run out of heap space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5AE032-842E-41CE-977E-F43EE1171F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138460"/>
              </p:ext>
            </p:extLst>
          </p:nvPr>
        </p:nvGraphicFramePr>
        <p:xfrm>
          <a:off x="6705600" y="168089"/>
          <a:ext cx="5638800" cy="6603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9600">
                  <a:extLst>
                    <a:ext uri="{9D8B030D-6E8A-4147-A177-3AD203B41FA5}">
                      <a16:colId xmlns:a16="http://schemas.microsoft.com/office/drawing/2014/main" val="278469851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4235062663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3779397394"/>
                    </a:ext>
                  </a:extLst>
                </a:gridCol>
              </a:tblGrid>
              <a:tr h="1162267">
                <a:tc rowSpan="5">
                  <a:txBody>
                    <a:bodyPr/>
                    <a:lstStyle/>
                    <a:p>
                      <a:pPr algn="r"/>
                      <a:r>
                        <a:rPr lang="en-US" dirty="0"/>
                        <a:t>High Memory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Kernel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OS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3575581"/>
                  </a:ext>
                </a:extLst>
              </a:tr>
              <a:tr h="5732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7633935"/>
                  </a:ext>
                </a:extLst>
              </a:tr>
              <a:tr h="104890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Stack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Local variables, return addresses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36177662"/>
                  </a:ext>
                </a:extLst>
              </a:tr>
              <a:tr h="88383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59955202"/>
                  </a:ext>
                </a:extLst>
              </a:tr>
              <a:tr h="6181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Heap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Dynamically allocated 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730505"/>
                  </a:ext>
                </a:extLst>
              </a:tr>
              <a:tr h="459001">
                <a:tc rowSpan="5">
                  <a:txBody>
                    <a:bodyPr/>
                    <a:lstStyle/>
                    <a:p>
                      <a:pPr algn="r"/>
                      <a:r>
                        <a:rPr lang="en-US" dirty="0"/>
                        <a:t>Low Memory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1296748"/>
                  </a:ext>
                </a:extLst>
              </a:tr>
              <a:tr h="464494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Data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Global variables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95269075"/>
                  </a:ext>
                </a:extLst>
              </a:tr>
              <a:tr h="3532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2562456"/>
                  </a:ext>
                </a:extLst>
              </a:tr>
              <a:tr h="61814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Code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Program instructions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960723"/>
                  </a:ext>
                </a:extLst>
              </a:tr>
              <a:tr h="35322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500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88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64-bit Linux memory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Different operating systems have different layouts, but the fundamental ideas are the same</a:t>
            </a:r>
          </a:p>
          <a:p>
            <a:r>
              <a:rPr lang="en-US" dirty="0"/>
              <a:t>The Linux machines in this lab use 64-bit processors with 64-bit versions of Ubuntu</a:t>
            </a:r>
          </a:p>
          <a:p>
            <a:r>
              <a:rPr lang="en-US" dirty="0"/>
              <a:t>But 64-bit stuff is confusing</a:t>
            </a:r>
          </a:p>
          <a:p>
            <a:pPr lvl="1"/>
            <a:r>
              <a:rPr lang="en-US" dirty="0"/>
              <a:t>They're still working out where the eventual standard will be</a:t>
            </a:r>
          </a:p>
          <a:p>
            <a:pPr lvl="1"/>
            <a:r>
              <a:rPr lang="en-US" dirty="0"/>
              <a:t>64-bit addressing allows 16,777,216 terabytes of memory to be addressed (which is far beyond what anyone needs)</a:t>
            </a:r>
          </a:p>
          <a:p>
            <a:r>
              <a:rPr lang="en-US" dirty="0"/>
              <a:t>Current implementations only use 48 bits</a:t>
            </a:r>
          </a:p>
          <a:p>
            <a:pPr lvl="1"/>
            <a:r>
              <a:rPr lang="en-US" dirty="0"/>
              <a:t>User space (text up through stack) gets low 128 terabytes</a:t>
            </a:r>
          </a:p>
          <a:p>
            <a:pPr lvl="1"/>
            <a:r>
              <a:rPr lang="en-US" dirty="0"/>
              <a:t>Kernel space gets the high 128 terabytes</a:t>
            </a:r>
          </a:p>
          <a:p>
            <a:r>
              <a:rPr lang="en-US" dirty="0"/>
              <a:t>The starting points for many segments used to be fixed, but Linux now randomizes them a little for security</a:t>
            </a:r>
          </a:p>
        </p:txBody>
      </p:sp>
    </p:spTree>
    <p:extLst>
      <p:ext uri="{BB962C8B-B14F-4D97-AF65-F5344CB8AC3E}">
        <p14:creationId xmlns:p14="http://schemas.microsoft.com/office/powerpoint/2010/main" val="243092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2575</TotalTime>
  <Words>1287</Words>
  <Application>Microsoft Office PowerPoint</Application>
  <PresentationFormat>Widescreen</PresentationFormat>
  <Paragraphs>234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1</vt:lpstr>
      <vt:lpstr>Assignment 2</vt:lpstr>
      <vt:lpstr>Processes</vt:lpstr>
      <vt:lpstr>Processes</vt:lpstr>
      <vt:lpstr>Virtual memory</vt:lpstr>
      <vt:lpstr>64-bit Linux memory layout</vt:lpstr>
      <vt:lpstr>Why is it virtual memory?</vt:lpstr>
      <vt:lpstr>Operating systems</vt:lpstr>
      <vt:lpstr>More on the kernel</vt:lpstr>
      <vt:lpstr>Multiprogramming</vt:lpstr>
      <vt:lpstr>Multiprogramming</vt:lpstr>
      <vt:lpstr>Kickin' it old school</vt:lpstr>
      <vt:lpstr>Kickin' it even older school</vt:lpstr>
      <vt:lpstr>Problems with naïve batch processing</vt:lpstr>
      <vt:lpstr>CPU utilization</vt:lpstr>
      <vt:lpstr>Multiprogramming</vt:lpstr>
      <vt:lpstr>Types of multiprogramming</vt:lpstr>
      <vt:lpstr>Context switches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410</cp:revision>
  <dcterms:created xsi:type="dcterms:W3CDTF">2009-08-24T20:26:10Z</dcterms:created>
  <dcterms:modified xsi:type="dcterms:W3CDTF">2025-01-21T20:36:28Z</dcterms:modified>
</cp:coreProperties>
</file>